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0" r:id="rId4"/>
    <p:sldId id="262" r:id="rId5"/>
    <p:sldId id="263" r:id="rId6"/>
    <p:sldId id="258" r:id="rId7"/>
    <p:sldId id="257" r:id="rId8"/>
    <p:sldId id="259" r:id="rId9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3636CDF9-C277-4D2C-A1E4-99EB33F6E786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5F820358-FCA3-4294-9A1C-9A8AB4EE3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5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8AC6-BC6B-189B-256F-7A2F1DD86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DE34E-CB6F-A574-337B-AF6EA9F1D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4E7F8-CEEB-5CD5-FA8F-966EDA2D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3CAA-4E40-CB39-E528-80C9C0FD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CD45F-79C0-3A61-CD94-28066A13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5340-AEEF-9EF2-296C-08B8E3C8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684F0-107C-407E-E0C6-14F14B7A1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5911-9097-9314-01E5-41551FBA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1B277-E1A4-622D-566E-F3E7A4C71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88A5E-2C1F-5395-D173-70094FEE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2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06DC3-2762-5DA5-3B1B-562B24AF6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30393-A9F9-0D3D-2A18-7BBD96448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4C36-87ED-5022-B7AB-E330FA61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C77A1-35E1-F7BD-DD8F-94DF42B8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F19D-6CDB-5C2D-FA6B-8BB0830F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9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CA0C-996A-EFC0-86BA-88E3F9CF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58ED-F7BF-A4AE-8415-047394CC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5B2B2-0604-48D6-5C88-C7784A2B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678EE-5586-FAB6-26A9-3C6740DC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5EEC4-5F4F-DFD7-29E1-FF969190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BB71-486E-B136-7004-FF610D3D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C0C7F-B59E-FD2B-D023-9EB6C75AC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281D-DDE1-90D1-2D3B-8D1AD999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1042-DF91-3AE9-396E-C6FCFD19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2F7AD-1CD5-C106-CD2A-558E6FBF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8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557E-7C51-7D71-C1CD-1E5C0EE4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2B57-779B-FDBD-7E34-E260F554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51104-316F-86FE-30AD-4BCA2F8E3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BF4BF-F668-1C95-493F-268E8674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8ED69-5655-859D-0A7A-E854DE97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3D7AE-F641-3D1D-79A7-23247607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6C95-51A5-38AD-ED22-655A6569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8EFCC-67E6-4F8B-13C9-017019649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19D5A-6700-0A2E-305E-765455C7B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3A21-79D2-58DC-4B5F-32067D284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DF691-DEF5-5CC3-78A0-F0AD8DF8F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6DC9C-0B54-8A82-32CA-FFFBEC37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51C0FC-F128-9BC6-2EFE-084199F0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93356D-EE17-5EA1-31A7-6F9E8E16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6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72DA-B3E6-2511-228F-55F9A44F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2F63B-17E4-1BE5-CFB6-22D617DD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72400-CB33-16B8-D7E2-3D2B7A1B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37E7B-DE95-EEF0-6D0B-402106DC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38FA7-3084-D3F0-47BF-68F20F46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E9506-8E31-A094-2BC1-3E118DA4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D5675-3EA1-8DDD-A3CC-B6CE700F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4FC7-4DD4-7500-F231-6EF63DB2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387BA-A2D8-2478-2D1B-D1E6BB206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B2630-4EA3-8992-4D0E-18694469B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93818-3DB7-FA69-2898-9222A167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05EEE-898E-7E42-76F8-6F969460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4CDD4-FB06-6FCF-1EA1-0C4CB55F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3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B8EC-CEF8-223B-5D41-289A7527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51E31-7CF1-68D0-B5C7-911036291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E794D-B5EB-0A53-AB4A-C2B8C3F3E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4D5DD-414C-0780-F77F-D34CD7E9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50C2D-AF98-6BBD-D107-9C379A2B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22C67-E7AE-F34B-54BB-4843CFCF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0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02A43-6EBF-BCC3-0CF0-15FA2190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17216-9754-5765-8963-A51DE21FB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7E716-D733-C32C-91D0-A6EA34EFD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745B-A159-4AC8-8B81-612A04B4A9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BE39-11BE-2C83-6532-0DEFD352A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C227-4835-9E99-0EE4-4408D980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7EDB-D5B5-47FC-9AC9-9F826F7B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C5A5B-FA88-82B8-6E38-9B6E692B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913" y="171698"/>
            <a:ext cx="7031697" cy="6266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34F5BB-495C-409D-CB71-6BCCE4663DFA}"/>
              </a:ext>
            </a:extLst>
          </p:cNvPr>
          <p:cNvSpPr txBox="1"/>
          <p:nvPr/>
        </p:nvSpPr>
        <p:spPr>
          <a:xfrm>
            <a:off x="370936" y="483079"/>
            <a:ext cx="42841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our present US House of Representative six Districts.  These districts were redrawn last year ( as required) per the 2020 census.</a:t>
            </a:r>
          </a:p>
          <a:p>
            <a:endParaRPr lang="en-US" dirty="0"/>
          </a:p>
          <a:p>
            <a:r>
              <a:rPr lang="en-US" b="1" dirty="0"/>
              <a:t>Note:</a:t>
            </a:r>
            <a:r>
              <a:rPr lang="en-US" dirty="0"/>
              <a:t> While our ex-Governor did not approve of these districts, ( he demanded the State Legislators resubmit a map with 2 minority districts). Thus, returning the task back to the State Legislators in 2022. </a:t>
            </a:r>
          </a:p>
          <a:p>
            <a:endParaRPr lang="en-US" dirty="0"/>
          </a:p>
          <a:p>
            <a:r>
              <a:rPr lang="en-US" dirty="0"/>
              <a:t>The Legislator, upon  reconsideration, 2/3 </a:t>
            </a:r>
          </a:p>
          <a:p>
            <a:r>
              <a:rPr lang="en-US" dirty="0"/>
              <a:t>of the member of both Houses re-approved these districts, thus overriding his veto.</a:t>
            </a:r>
          </a:p>
          <a:p>
            <a:endParaRPr lang="en-US" dirty="0"/>
          </a:p>
          <a:p>
            <a:r>
              <a:rPr lang="en-US" dirty="0"/>
              <a:t>Now the courts are requiring the State Legislators to redraw this map to include two minority districts. </a:t>
            </a:r>
          </a:p>
        </p:txBody>
      </p:sp>
    </p:spTree>
    <p:extLst>
      <p:ext uri="{BB962C8B-B14F-4D97-AF65-F5344CB8AC3E}">
        <p14:creationId xmlns:p14="http://schemas.microsoft.com/office/powerpoint/2010/main" val="9444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6BEDA3-1A22-8124-1468-7F004505CBC2}"/>
              </a:ext>
            </a:extLst>
          </p:cNvPr>
          <p:cNvSpPr txBox="1"/>
          <p:nvPr/>
        </p:nvSpPr>
        <p:spPr>
          <a:xfrm>
            <a:off x="1526877" y="388188"/>
            <a:ext cx="8928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 the courts have questioned the fairness of our US six House District as drawn by our State’s Legislative bodies with a mandate not only does the map need to be redrawn, but it is required to contain two minority districts.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87DA7-5168-85DB-2830-C0FB7D6242B9}"/>
              </a:ext>
            </a:extLst>
          </p:cNvPr>
          <p:cNvSpPr txBox="1"/>
          <p:nvPr/>
        </p:nvSpPr>
        <p:spPr>
          <a:xfrm>
            <a:off x="1526877" y="2222497"/>
            <a:ext cx="8928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court appears to agree with our ex-Governor.  The State being 57% white, two minority districts must be the results of the new re-districting map for our Louisiana US House of Representative Districts.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BE240-FB3C-9646-D7AC-D998FCFD26D5}"/>
              </a:ext>
            </a:extLst>
          </p:cNvPr>
          <p:cNvSpPr txBox="1"/>
          <p:nvPr/>
        </p:nvSpPr>
        <p:spPr>
          <a:xfrm>
            <a:off x="1526877" y="3953571"/>
            <a:ext cx="8928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closer look at the layout of our state will show why the demand for a second minority district is faulty reasoning and lacks merit.</a:t>
            </a:r>
          </a:p>
          <a:p>
            <a:endParaRPr lang="en-US" sz="2400" b="1" dirty="0"/>
          </a:p>
          <a:p>
            <a:r>
              <a:rPr lang="en-US" sz="2400" b="1" dirty="0"/>
              <a:t>We’ll begin with an overview of the State based on the present State Senatorial districts.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2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F97E9F-E53C-FDF0-E4B2-D07C4B669CED}"/>
              </a:ext>
            </a:extLst>
          </p:cNvPr>
          <p:cNvSpPr txBox="1"/>
          <p:nvPr/>
        </p:nvSpPr>
        <p:spPr>
          <a:xfrm>
            <a:off x="160724" y="173202"/>
            <a:ext cx="55842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map shows our present 39 Senatorial Districts. Deeper red more Republican, deeper Blue more Democrats, yellow/green more evenly split. </a:t>
            </a:r>
            <a:r>
              <a:rPr lang="en-US" sz="1400" dirty="0"/>
              <a:t>(Legend included).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00E91-68B4-4043-B188-C294AAE2725D}"/>
              </a:ext>
            </a:extLst>
          </p:cNvPr>
          <p:cNvSpPr txBox="1"/>
          <p:nvPr/>
        </p:nvSpPr>
        <p:spPr>
          <a:xfrm>
            <a:off x="160724" y="1316593"/>
            <a:ext cx="5935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the requirement Louisiana is allocated six US Reps.,  simple math means one US House District would require 6.5 Senatorial Districts. (39/6 = 6.5).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DCEC7-9D4A-F35A-6DD1-4CF48C286AFE}"/>
              </a:ext>
            </a:extLst>
          </p:cNvPr>
          <p:cNvSpPr txBox="1"/>
          <p:nvPr/>
        </p:nvSpPr>
        <p:spPr>
          <a:xfrm>
            <a:off x="160724" y="2482030"/>
            <a:ext cx="5845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at the northern part of the State, we clearly have only 3 blue districts and none of them dark blue. This easily removes the northern part of the state as a candidate for a minority district. (without serious gerrymandering to achieve that goal.)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408FC-658C-EC0B-78B7-54F648EA815F}"/>
              </a:ext>
            </a:extLst>
          </p:cNvPr>
          <p:cNvSpPr txBox="1"/>
          <p:nvPr/>
        </p:nvSpPr>
        <p:spPr>
          <a:xfrm>
            <a:off x="160724" y="4052615"/>
            <a:ext cx="5584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objective look at the remainer of the state shows one area (Greater New Orleans) dictates  a minority district with its deep blues and NO red areas and a possible second two minority district in the Baton Rouge area.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3D044-CE0E-2486-B6FC-A23F304B5444}"/>
              </a:ext>
            </a:extLst>
          </p:cNvPr>
          <p:cNvSpPr txBox="1"/>
          <p:nvPr/>
        </p:nvSpPr>
        <p:spPr>
          <a:xfrm>
            <a:off x="153084" y="5408197"/>
            <a:ext cx="5056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the understanding one minority district should be drawn in the NO area, now let’s focus on the Baton Rouge Area.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E440A0-EC3C-1D07-5F07-1E2FDBB2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743" y="567141"/>
            <a:ext cx="5845766" cy="57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2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FD2C3-1221-5D47-E928-52ECABB0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4199"/>
            <a:ext cx="4980276" cy="5233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436EA8-3471-5C42-35A6-79A550F3BB6C}"/>
              </a:ext>
            </a:extLst>
          </p:cNvPr>
          <p:cNvSpPr txBox="1"/>
          <p:nvPr/>
        </p:nvSpPr>
        <p:spPr>
          <a:xfrm>
            <a:off x="323272" y="557944"/>
            <a:ext cx="4692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map of the Baton Rouge Area clearly shows the issue with drawing a second possible minority district.  Let’s explain further…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DC27D-A712-2E51-027F-6B549B98E9AC}"/>
              </a:ext>
            </a:extLst>
          </p:cNvPr>
          <p:cNvSpPr txBox="1"/>
          <p:nvPr/>
        </p:nvSpPr>
        <p:spPr>
          <a:xfrm>
            <a:off x="281708" y="1771159"/>
            <a:ext cx="4867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requirement 6.5 Louisiana Senate Districts to makeup  one US House District. The second possible minority district has only three districts with only one of those being dark blue as a starting point, and it is block to the east by one of the reddest parishes in the State.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989ABD-CF69-9D3B-B709-67F4CB174DB9}"/>
              </a:ext>
            </a:extLst>
          </p:cNvPr>
          <p:cNvSpPr txBox="1"/>
          <p:nvPr/>
        </p:nvSpPr>
        <p:spPr>
          <a:xfrm>
            <a:off x="281708" y="3815370"/>
            <a:ext cx="478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this map clearly shows a second minority district is not easily drawn. It </a:t>
            </a:r>
            <a:r>
              <a:rPr lang="en-US" b="1" dirty="0"/>
              <a:t>WILL</a:t>
            </a:r>
            <a:r>
              <a:rPr lang="en-US" dirty="0"/>
              <a:t> require Gerrymandering to obtain that goal.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8EB89-9944-814D-0411-7BC0DBF1FCB1}"/>
              </a:ext>
            </a:extLst>
          </p:cNvPr>
          <p:cNvSpPr txBox="1"/>
          <p:nvPr/>
        </p:nvSpPr>
        <p:spPr>
          <a:xfrm>
            <a:off x="323272" y="5095328"/>
            <a:ext cx="5288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Hopefully, this puts the misconception of a second minority district off the table, lets look at another approach.  One closely tied to Election Integrity.</a:t>
            </a:r>
          </a:p>
        </p:txBody>
      </p:sp>
    </p:spTree>
    <p:extLst>
      <p:ext uri="{BB962C8B-B14F-4D97-AF65-F5344CB8AC3E}">
        <p14:creationId xmlns:p14="http://schemas.microsoft.com/office/powerpoint/2010/main" val="234041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63592-B91D-B479-48A0-8C37C1DC86AD}"/>
              </a:ext>
            </a:extLst>
          </p:cNvPr>
          <p:cNvSpPr txBox="1"/>
          <p:nvPr/>
        </p:nvSpPr>
        <p:spPr>
          <a:xfrm>
            <a:off x="698740" y="199189"/>
            <a:ext cx="111712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Again the goal, to increase Election Integrity by minimizing division of our State Parishes.</a:t>
            </a:r>
          </a:p>
          <a:p>
            <a:endParaRPr lang="en-US" sz="2400" dirty="0"/>
          </a:p>
          <a:p>
            <a:r>
              <a:rPr lang="en-US" sz="2400" dirty="0"/>
              <a:t>We have 64 parishes in the great state of Louisiana.  </a:t>
            </a:r>
          </a:p>
          <a:p>
            <a:endParaRPr lang="en-US" sz="2400" dirty="0"/>
          </a:p>
          <a:p>
            <a:r>
              <a:rPr lang="en-US" sz="2400" dirty="0"/>
              <a:t>Let’s approach the redrawing of the State’s US House Representative districts using parishes as our criteria.</a:t>
            </a:r>
          </a:p>
          <a:p>
            <a:endParaRPr lang="en-US" sz="2400" dirty="0"/>
          </a:p>
          <a:p>
            <a:r>
              <a:rPr lang="en-US" sz="2400" dirty="0"/>
              <a:t>Per the 2020 Census each US House District requires a contiguous make up with a population target of 776,293.  (+/- .075%).</a:t>
            </a:r>
          </a:p>
          <a:p>
            <a:endParaRPr lang="en-US" sz="2400" dirty="0"/>
          </a:p>
          <a:p>
            <a:r>
              <a:rPr lang="en-US" sz="2400" dirty="0"/>
              <a:t>Working through multi variations, a clean solution with only ONE parish being split  was achieved 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D4CC1-BA53-591E-1860-FFA208BC2C7D}"/>
              </a:ext>
            </a:extLst>
          </p:cNvPr>
          <p:cNvSpPr txBox="1"/>
          <p:nvPr/>
        </p:nvSpPr>
        <p:spPr>
          <a:xfrm>
            <a:off x="698740" y="4923559"/>
            <a:ext cx="90663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With my engineering background, this task started as most of my tasks with a basic block diagram.</a:t>
            </a:r>
          </a:p>
        </p:txBody>
      </p:sp>
    </p:spTree>
    <p:extLst>
      <p:ext uri="{BB962C8B-B14F-4D97-AF65-F5344CB8AC3E}">
        <p14:creationId xmlns:p14="http://schemas.microsoft.com/office/powerpoint/2010/main" val="112801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0DAE9A-BA59-C4C0-4D9B-7CB670095A8B}"/>
              </a:ext>
            </a:extLst>
          </p:cNvPr>
          <p:cNvSpPr txBox="1"/>
          <p:nvPr/>
        </p:nvSpPr>
        <p:spPr>
          <a:xfrm>
            <a:off x="186218" y="715992"/>
            <a:ext cx="4187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my block diagram. </a:t>
            </a:r>
          </a:p>
          <a:p>
            <a:endParaRPr lang="en-US" dirty="0"/>
          </a:p>
          <a:p>
            <a:r>
              <a:rPr lang="en-US" dirty="0"/>
              <a:t>The number below the parish name is the deviation number is thousands (k units ; Reds: +Republican, Blues: +Democrats). The number in the lower right-hand corner is the percent that parish contributes to a US House district.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548F7-95A4-39E9-BCE7-E192692BD642}"/>
              </a:ext>
            </a:extLst>
          </p:cNvPr>
          <p:cNvSpPr txBox="1"/>
          <p:nvPr/>
        </p:nvSpPr>
        <p:spPr>
          <a:xfrm>
            <a:off x="186218" y="3326837"/>
            <a:ext cx="3928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green dividing lines depict the three districts on the west side of the State (districts 3,4 &amp; 5) and the blue dividing lines depicts the three districts on the east side of the State (1,2 &amp; 6).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4F8F9-9883-8DE2-E19E-E5E3AF449D9A}"/>
              </a:ext>
            </a:extLst>
          </p:cNvPr>
          <p:cNvSpPr txBox="1"/>
          <p:nvPr/>
        </p:nvSpPr>
        <p:spPr>
          <a:xfrm>
            <a:off x="186218" y="5106686"/>
            <a:ext cx="3683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 copy of the follow up detail worksheet is on the next panel.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965E6-3843-F55D-1836-45A201326ABA}"/>
              </a:ext>
            </a:extLst>
          </p:cNvPr>
          <p:cNvSpPr txBox="1"/>
          <p:nvPr/>
        </p:nvSpPr>
        <p:spPr>
          <a:xfrm>
            <a:off x="6814867" y="181155"/>
            <a:ext cx="3016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La. Parishes Block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882CC-55A0-5749-ED3F-6E5D6BC0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77" y="581265"/>
            <a:ext cx="7016106" cy="62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11E9D-D85A-4393-4A2C-57DBA092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0" y="160468"/>
            <a:ext cx="10839639" cy="65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2CFA0F-4B42-AB2A-02D8-8FF11A0F0F90}"/>
              </a:ext>
            </a:extLst>
          </p:cNvPr>
          <p:cNvSpPr txBox="1"/>
          <p:nvPr/>
        </p:nvSpPr>
        <p:spPr>
          <a:xfrm>
            <a:off x="224287" y="217196"/>
            <a:ext cx="420969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This is the final map based on the parishes.  Now the information was inputted </a:t>
            </a:r>
            <a:r>
              <a:rPr lang="en-US" dirty="0"/>
              <a:t>on </a:t>
            </a:r>
            <a:r>
              <a:rPr lang="en-US" sz="1800" dirty="0"/>
              <a:t>the wonderful website </a:t>
            </a:r>
            <a:r>
              <a:rPr lang="en-US" sz="1800" b="1" dirty="0"/>
              <a:t>DRA2020</a:t>
            </a:r>
            <a:r>
              <a:rPr lang="en-US" sz="1800" dirty="0"/>
              <a:t>, titled </a:t>
            </a:r>
            <a:r>
              <a:rPr lang="en-US" sz="1800" b="1" dirty="0"/>
              <a:t>Harmon1</a:t>
            </a:r>
            <a:r>
              <a:rPr lang="en-US" sz="1800" dirty="0"/>
              <a:t>.  </a:t>
            </a:r>
          </a:p>
          <a:p>
            <a:endParaRPr lang="en-US" dirty="0"/>
          </a:p>
          <a:p>
            <a:r>
              <a:rPr lang="en-US" sz="1800" dirty="0"/>
              <a:t>This US House of Representatives map which contains </a:t>
            </a:r>
            <a:r>
              <a:rPr lang="en-US" sz="1800" b="1" dirty="0"/>
              <a:t>NO</a:t>
            </a:r>
            <a:r>
              <a:rPr lang="en-US" sz="1800" dirty="0"/>
              <a:t> gerrymandering</a:t>
            </a:r>
            <a:r>
              <a:rPr lang="en-US" dirty="0"/>
              <a:t>, maintains our </a:t>
            </a:r>
            <a:r>
              <a:rPr lang="en-US" sz="1800" dirty="0"/>
              <a:t>one minority district but most importantly, it </a:t>
            </a:r>
            <a:r>
              <a:rPr lang="en-US" dirty="0"/>
              <a:t>maintains the integrity of 63 of our 64 parishes, a key factor in helping with election integrity moving forward. </a:t>
            </a:r>
          </a:p>
          <a:p>
            <a:endParaRPr lang="en-US" dirty="0"/>
          </a:p>
          <a:p>
            <a:r>
              <a:rPr lang="en-US" sz="1800" dirty="0"/>
              <a:t>Sidenote:  </a:t>
            </a:r>
            <a:r>
              <a:rPr lang="en-US" dirty="0"/>
              <a:t>The one parish split – Orleans.</a:t>
            </a:r>
          </a:p>
          <a:p>
            <a:r>
              <a:rPr lang="en-US" sz="1800" dirty="0"/>
              <a:t>This was required for the map to be complaint.  The area of Orleans required to be allocated to District 1 from District 2 is  basically the area of Orleans parish my Senator and our newly elected Senate President Cameron Henry has of Orleans parish in his present State Senate district.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3279D-FB65-0E46-4C34-3854D775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1" y="138094"/>
            <a:ext cx="7378744" cy="65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868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Harmon</dc:creator>
  <cp:lastModifiedBy>John Harmon</cp:lastModifiedBy>
  <cp:revision>5</cp:revision>
  <cp:lastPrinted>2024-01-14T03:12:44Z</cp:lastPrinted>
  <dcterms:created xsi:type="dcterms:W3CDTF">2024-01-13T22:18:27Z</dcterms:created>
  <dcterms:modified xsi:type="dcterms:W3CDTF">2024-01-15T04:19:00Z</dcterms:modified>
</cp:coreProperties>
</file>